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69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2407B5-F8CA-419E-ACFA-249DE12505C9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C3104-4530-462B-93A0-4A64F296E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86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22EE73-4ED8-461E-B087-86A3D5981353}" type="datetimeFigureOut">
              <a:rPr lang="ru-RU" smtClean="0"/>
              <a:t>22.12.2010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252A6C-2CFA-4A2D-8E14-8066C590D2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437112"/>
            <a:ext cx="8136904" cy="172819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                                              Автор</a:t>
            </a:r>
            <a:r>
              <a:rPr lang="ru-RU" dirty="0"/>
              <a:t>: </a:t>
            </a:r>
            <a:r>
              <a:rPr lang="ru-RU" dirty="0" err="1"/>
              <a:t>Самошина</a:t>
            </a:r>
            <a:r>
              <a:rPr lang="ru-RU" dirty="0"/>
              <a:t> Ольга </a:t>
            </a:r>
            <a:r>
              <a:rPr lang="ru-RU" dirty="0" smtClean="0"/>
              <a:t>Валентиновна ,</a:t>
            </a:r>
            <a:endParaRPr lang="ru-RU" dirty="0"/>
          </a:p>
          <a:p>
            <a:r>
              <a:rPr lang="ru-RU" dirty="0"/>
              <a:t>                        </a:t>
            </a:r>
            <a:r>
              <a:rPr lang="ru-RU" dirty="0" smtClean="0"/>
              <a:t>                                         </a:t>
            </a:r>
            <a:r>
              <a:rPr lang="ru-RU" dirty="0"/>
              <a:t>ученица 6 а  класса	</a:t>
            </a:r>
            <a:r>
              <a:rPr lang="ru-RU" dirty="0" smtClean="0"/>
              <a:t>,МОУ «СОШ №3»</a:t>
            </a:r>
            <a:endParaRPr lang="ru-RU" dirty="0"/>
          </a:p>
          <a:p>
            <a:r>
              <a:rPr lang="ru-RU" dirty="0"/>
              <a:t>	</a:t>
            </a:r>
            <a:r>
              <a:rPr lang="ru-RU" dirty="0" smtClean="0"/>
              <a:t>                                Руководитель</a:t>
            </a:r>
            <a:r>
              <a:rPr lang="ru-RU" dirty="0"/>
              <a:t>: </a:t>
            </a:r>
            <a:r>
              <a:rPr lang="ru-RU" dirty="0" err="1"/>
              <a:t>Тинякова</a:t>
            </a:r>
            <a:r>
              <a:rPr lang="ru-RU" dirty="0"/>
              <a:t> Галина </a:t>
            </a:r>
            <a:r>
              <a:rPr lang="ru-RU" dirty="0" smtClean="0"/>
              <a:t>Ивановна,</a:t>
            </a:r>
            <a:endParaRPr lang="ru-RU" dirty="0"/>
          </a:p>
          <a:p>
            <a:r>
              <a:rPr lang="ru-RU" dirty="0"/>
              <a:t>	        </a:t>
            </a:r>
            <a:r>
              <a:rPr lang="ru-RU" dirty="0" smtClean="0"/>
              <a:t>                                        </a:t>
            </a:r>
            <a:r>
              <a:rPr lang="ru-RU" dirty="0"/>
              <a:t>учитель математики, МОУ «СОШ №3»</a:t>
            </a:r>
          </a:p>
          <a:p>
            <a:endParaRPr lang="ru-RU" dirty="0"/>
          </a:p>
          <a:p>
            <a:r>
              <a:rPr lang="ru-RU" dirty="0" smtClean="0"/>
              <a:t>                                                  г. Камень-на-Оби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5"/>
            <a:ext cx="7210803" cy="3384376"/>
          </a:xfrm>
        </p:spPr>
        <p:txBody>
          <a:bodyPr>
            <a:normAutofit fontScale="90000"/>
          </a:bodyPr>
          <a:lstStyle/>
          <a:p>
            <a:r>
              <a:rPr lang="ru-RU" dirty="0"/>
              <a:t>История возникновения</a:t>
            </a:r>
            <a:br>
              <a:rPr lang="ru-RU" dirty="0"/>
            </a:br>
            <a:r>
              <a:rPr lang="ru-RU" dirty="0"/>
              <a:t>отрицательных </a:t>
            </a:r>
            <a:r>
              <a:rPr lang="ru-RU" dirty="0" smtClean="0"/>
              <a:t>чисел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529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/>
              <a:t>Современное истолкование отрицательных чисел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В 1544 году немецкий математик Михаил Штифель впервые рассматривает отрицательные числа как числа, меньшие нуля (т. е. « меньшие, чем </a:t>
            </a:r>
            <a:r>
              <a:rPr lang="ru-RU" dirty="0" smtClean="0"/>
              <a:t>ничто»).</a:t>
            </a:r>
          </a:p>
          <a:p>
            <a:r>
              <a:rPr lang="ru-RU" dirty="0" smtClean="0"/>
              <a:t>. Знаменитый </a:t>
            </a:r>
            <a:r>
              <a:rPr lang="ru-RU" dirty="0"/>
              <a:t>французский математик  Рене  Декарт в «Геометрии» (1637 год) описывает геометрическое истолкование положительных и отрицательных чисел; положительные числа изображаются на числовой оси точками, лежащими вправо от начала 0, отрицательные – влево. Геометрическое истолкование положительных и отрицательных  чисел привело к более ясному пониманию природы отрицательных чисел, </a:t>
            </a:r>
            <a:r>
              <a:rPr lang="ru-RU" dirty="0" smtClean="0"/>
              <a:t>что способствовало </a:t>
            </a:r>
            <a:r>
              <a:rPr lang="ru-RU" dirty="0"/>
              <a:t>их признанию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3717032"/>
            <a:ext cx="451250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645024"/>
            <a:ext cx="4648200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729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В </a:t>
            </a:r>
            <a:r>
              <a:rPr lang="ru-RU" dirty="0" smtClean="0"/>
              <a:t>свой </a:t>
            </a:r>
            <a:r>
              <a:rPr lang="ru-RU" dirty="0"/>
              <a:t>работе  я  исследовала историю возникновения отрицательных чисел. В ходе исследования  я сделала </a:t>
            </a:r>
            <a:r>
              <a:rPr lang="ru-RU" dirty="0" smtClean="0"/>
              <a:t>   вывод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Современная наука встречается с величинами такой сложной природы, что для их изучения приходится изобретать все новые виды чисел.</a:t>
            </a:r>
          </a:p>
          <a:p>
            <a:pPr lvl="0"/>
            <a:r>
              <a:rPr lang="ru-RU" dirty="0"/>
              <a:t>При введении новых чисел большое значение имеют два обстоятельства:</a:t>
            </a:r>
          </a:p>
          <a:p>
            <a:r>
              <a:rPr lang="ru-RU" dirty="0"/>
              <a:t>а) правила действий над ними должны быть полностью определены и не вели к противоречиям;</a:t>
            </a:r>
          </a:p>
          <a:p>
            <a:r>
              <a:rPr lang="ru-RU" dirty="0"/>
              <a:t>б) новые системы чисел должны способствовать или решению новых задач, или усовершенствовать уже известные решения.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8889" l="0" r="88732"/>
                    </a14:imgEffect>
                    <a14:imgEffect>
                      <a14:colorTemperature colorTemp="47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65104"/>
            <a:ext cx="3549599" cy="26369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013885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Список литературы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8280920" cy="369074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1. Большая математическая энциклопедия. Якушева Г.М. и др. 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М</a:t>
            </a:r>
            <a:r>
              <a:rPr lang="ru-RU" dirty="0"/>
              <a:t>.: </a:t>
            </a:r>
            <a:r>
              <a:rPr lang="ru-RU" dirty="0" smtClean="0"/>
              <a:t> </a:t>
            </a:r>
            <a:r>
              <a:rPr lang="ru-RU" dirty="0" err="1"/>
              <a:t>Филол</a:t>
            </a:r>
            <a:r>
              <a:rPr lang="ru-RU" dirty="0"/>
              <a:t>. О-во «СЛОВО»: ОЛМА-ПРЕСС, 2005.</a:t>
            </a:r>
          </a:p>
          <a:p>
            <a:pPr lvl="0"/>
            <a:r>
              <a:rPr lang="ru-RU" dirty="0" smtClean="0"/>
              <a:t>2. </a:t>
            </a:r>
            <a:r>
              <a:rPr lang="ru-RU" dirty="0"/>
              <a:t>Возникновение и развитие математической науки: Кн. Для </a:t>
            </a:r>
            <a:r>
              <a:rPr lang="ru-RU" dirty="0" smtClean="0"/>
              <a:t>     учителя</a:t>
            </a:r>
            <a:r>
              <a:rPr lang="ru-RU" dirty="0"/>
              <a:t>. – М.: Просвещение, </a:t>
            </a:r>
            <a:r>
              <a:rPr lang="ru-RU" dirty="0" smtClean="0"/>
              <a:t>1987.</a:t>
            </a:r>
            <a:endParaRPr lang="ru-RU" dirty="0"/>
          </a:p>
          <a:p>
            <a:pPr lvl="0"/>
            <a:r>
              <a:rPr lang="ru-RU" dirty="0" smtClean="0"/>
              <a:t>3.  Энциклопедия </a:t>
            </a:r>
            <a:r>
              <a:rPr lang="ru-RU" dirty="0"/>
              <a:t>для детей. Т.11. Математика </a:t>
            </a:r>
          </a:p>
          <a:p>
            <a:pPr marL="45720" indent="0">
              <a:buNone/>
            </a:pPr>
            <a:r>
              <a:rPr lang="ru-RU" dirty="0"/>
              <a:t>        Глав. ред. М. Д. Аксёнова. – М.: Аванта+,</a:t>
            </a:r>
            <a:r>
              <a:rPr lang="ru-RU" dirty="0" smtClean="0"/>
              <a:t>1998.</a:t>
            </a:r>
            <a:endParaRPr lang="ru-RU" dirty="0"/>
          </a:p>
          <a:p>
            <a:pPr lvl="0"/>
            <a:r>
              <a:rPr lang="ru-RU" dirty="0" smtClean="0"/>
              <a:t>4. История </a:t>
            </a:r>
            <a:r>
              <a:rPr lang="ru-RU" dirty="0"/>
              <a:t>математики в школе ,  </a:t>
            </a:r>
            <a:r>
              <a:rPr lang="en-US" dirty="0"/>
              <a:t>IV</a:t>
            </a:r>
            <a:r>
              <a:rPr lang="ru-RU" dirty="0"/>
              <a:t>-</a:t>
            </a:r>
            <a:r>
              <a:rPr lang="en-US" dirty="0"/>
              <a:t>VI</a:t>
            </a:r>
            <a:r>
              <a:rPr lang="ru-RU" dirty="0"/>
              <a:t> классы. Г.И. Глейзер,  </a:t>
            </a:r>
            <a:r>
              <a:rPr lang="ru-RU" dirty="0" smtClean="0"/>
              <a:t>  Москва</a:t>
            </a:r>
            <a:r>
              <a:rPr lang="ru-RU" dirty="0"/>
              <a:t>, Просвещение, </a:t>
            </a:r>
            <a:r>
              <a:rPr lang="ru-RU" dirty="0" smtClean="0"/>
              <a:t>1981.</a:t>
            </a:r>
            <a:endParaRPr lang="ru-RU" dirty="0"/>
          </a:p>
          <a:p>
            <a:pPr lvl="0"/>
            <a:r>
              <a:rPr lang="ru-RU" dirty="0" smtClean="0"/>
              <a:t>5. Википедия</a:t>
            </a:r>
            <a:r>
              <a:rPr lang="ru-RU" dirty="0"/>
              <a:t>. Свободная энциклопедия.</a:t>
            </a:r>
          </a:p>
          <a:p>
            <a:pPr lvl="0"/>
            <a:r>
              <a:rPr lang="ru-RU" dirty="0" smtClean="0"/>
              <a:t>6. Математический </a:t>
            </a:r>
            <a:r>
              <a:rPr lang="ru-RU" dirty="0"/>
              <a:t>энциклопедический словарь. М., Сов. </a:t>
            </a:r>
            <a:r>
              <a:rPr lang="ru-RU" dirty="0" smtClean="0"/>
              <a:t>  энциклопедия</a:t>
            </a:r>
            <a:r>
              <a:rPr lang="ru-RU" dirty="0"/>
              <a:t>, </a:t>
            </a:r>
            <a:r>
              <a:rPr lang="ru-RU" dirty="0" smtClean="0"/>
              <a:t>1988.</a:t>
            </a:r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1813453" cy="181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0060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WordArt 8"/>
          <p:cNvSpPr>
            <a:spLocks noChangeArrowheads="1" noChangeShapeType="1" noTextEdit="1"/>
          </p:cNvSpPr>
          <p:nvPr/>
        </p:nvSpPr>
        <p:spPr bwMode="auto">
          <a:xfrm rot="-674591">
            <a:off x="1573292" y="2145517"/>
            <a:ext cx="7156450" cy="22987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r>
              <a:rPr lang="ru-RU" sz="3600" b="1" i="1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chemeClr val="accent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21157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Содержание: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Введение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Основная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часть</a:t>
            </a:r>
          </a:p>
          <a:p>
            <a:pPr lvl="0"/>
            <a:r>
              <a:rPr lang="ru-RU" dirty="0"/>
              <a:t>Что такое «число»?</a:t>
            </a:r>
          </a:p>
          <a:p>
            <a:pPr lvl="0"/>
            <a:r>
              <a:rPr lang="ru-RU" dirty="0"/>
              <a:t>Отрицательные числа в Египте</a:t>
            </a:r>
          </a:p>
          <a:p>
            <a:pPr lvl="0"/>
            <a:r>
              <a:rPr lang="ru-RU" dirty="0"/>
              <a:t>Отрицательные числа в Древней Азии</a:t>
            </a:r>
          </a:p>
          <a:p>
            <a:pPr lvl="0"/>
            <a:r>
              <a:rPr lang="ru-RU" dirty="0"/>
              <a:t>Отрицательные числа в Европе</a:t>
            </a:r>
          </a:p>
          <a:p>
            <a:pPr lvl="0"/>
            <a:r>
              <a:rPr lang="ru-RU" dirty="0"/>
              <a:t>Современное истолкование отрицательных чисел</a:t>
            </a:r>
          </a:p>
          <a:p>
            <a:pPr lvl="0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Заключение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026" name="Picture 2" descr="C:\Users\Пользователь\AppData\Local\Temp\7zO6395.tmp\komp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4653136"/>
            <a:ext cx="2259856" cy="225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1047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Целью</a:t>
            </a:r>
            <a:r>
              <a:rPr lang="ru-RU" dirty="0"/>
              <a:t> данной работы является исследование истории возникновения отрицательных чисел.</a:t>
            </a:r>
          </a:p>
          <a:p>
            <a:r>
              <a:rPr lang="ru-RU" b="1" dirty="0"/>
              <a:t>Объект исследования - </a:t>
            </a:r>
            <a:r>
              <a:rPr lang="ru-RU" dirty="0"/>
              <a:t>отрицательные числа</a:t>
            </a:r>
          </a:p>
          <a:p>
            <a:endParaRPr lang="ru-RU" dirty="0"/>
          </a:p>
        </p:txBody>
      </p:sp>
      <p:pic>
        <p:nvPicPr>
          <p:cNvPr id="4" name="Picture 4" descr="img8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010" y="3032539"/>
            <a:ext cx="3600400" cy="381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550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60648"/>
            <a:ext cx="7920880" cy="36724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 smtClean="0">
                <a:solidFill>
                  <a:schemeClr val="accent6"/>
                </a:solidFill>
              </a:rPr>
              <a:t>Материал </a:t>
            </a:r>
            <a:r>
              <a:rPr lang="ru-RU" i="1" dirty="0">
                <a:solidFill>
                  <a:schemeClr val="accent6"/>
                </a:solidFill>
              </a:rPr>
              <a:t>из Википедии — свободной </a:t>
            </a:r>
            <a:r>
              <a:rPr lang="ru-RU" i="1" dirty="0" smtClean="0">
                <a:solidFill>
                  <a:schemeClr val="accent6"/>
                </a:solidFill>
              </a:rPr>
              <a:t>энциклопедии</a:t>
            </a:r>
            <a:r>
              <a:rPr lang="ru-RU" dirty="0" smtClean="0"/>
              <a:t> </a:t>
            </a:r>
            <a:endParaRPr lang="ru-RU" dirty="0"/>
          </a:p>
          <a:p>
            <a:pPr marL="45720" indent="0">
              <a:buNone/>
            </a:pPr>
            <a:endParaRPr lang="ru-RU" dirty="0"/>
          </a:p>
          <a:p>
            <a:r>
              <a:rPr lang="ru-RU" dirty="0" err="1" smtClean="0"/>
              <a:t>Отрица́тельное</a:t>
            </a:r>
            <a:r>
              <a:rPr lang="ru-RU" dirty="0" smtClean="0"/>
              <a:t> число́ — элемент множества отрицательных чисел, которое (вместе с нулём) появилось в математике при расширении множества натуральных чисел. Цель расширения: обеспечить выполнение операции вычитания для любых чисел. В результате расширения получается множество (кольцо) целых чисел, состоящее из положительных (натуральных) чисел, отрицательных чисел и нуля.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9"/>
            <a:ext cx="4889388" cy="2996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71604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65104"/>
            <a:ext cx="8280919" cy="2160240"/>
          </a:xfrm>
        </p:spPr>
        <p:txBody>
          <a:bodyPr/>
          <a:lstStyle/>
          <a:p>
            <a:r>
              <a:rPr lang="ru-RU" b="1" dirty="0"/>
              <a:t> Определение понятия  числа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29568" y="548680"/>
            <a:ext cx="7246888" cy="5184576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Первое </a:t>
            </a:r>
            <a:r>
              <a:rPr lang="ru-RU" dirty="0"/>
              <a:t>научное определение числа </a:t>
            </a:r>
            <a:r>
              <a:rPr lang="ru-RU" dirty="0" smtClean="0"/>
              <a:t>дал</a:t>
            </a:r>
          </a:p>
          <a:p>
            <a:pPr marL="45720" indent="0">
              <a:buNone/>
            </a:pPr>
            <a:r>
              <a:rPr lang="ru-RU" dirty="0" smtClean="0"/>
              <a:t> Евклид </a:t>
            </a:r>
            <a:r>
              <a:rPr lang="ru-RU" dirty="0"/>
              <a:t>в своих «</a:t>
            </a:r>
            <a:r>
              <a:rPr lang="ru-RU" dirty="0" smtClean="0"/>
              <a:t>Началах»</a:t>
            </a:r>
            <a:endParaRPr lang="ru-RU" dirty="0"/>
          </a:p>
          <a:p>
            <a:pPr marL="45720" indent="0">
              <a:buNone/>
            </a:pPr>
            <a:r>
              <a:rPr lang="ru-RU" dirty="0" smtClean="0">
                <a:solidFill>
                  <a:schemeClr val="accent6"/>
                </a:solidFill>
              </a:rPr>
              <a:t> </a:t>
            </a:r>
            <a:r>
              <a:rPr lang="ru-RU" i="1" dirty="0">
                <a:solidFill>
                  <a:schemeClr val="accent6"/>
                </a:solidFill>
              </a:rPr>
              <a:t>Число есть </a:t>
            </a:r>
            <a:r>
              <a:rPr lang="ru-RU" i="1" dirty="0" smtClean="0">
                <a:solidFill>
                  <a:schemeClr val="accent6"/>
                </a:solidFill>
              </a:rPr>
              <a:t>множество сложенное </a:t>
            </a:r>
            <a:r>
              <a:rPr lang="ru-RU" i="1" dirty="0">
                <a:solidFill>
                  <a:schemeClr val="accent6"/>
                </a:solidFill>
              </a:rPr>
              <a:t>из </a:t>
            </a:r>
            <a:r>
              <a:rPr lang="ru-RU" i="1" dirty="0" smtClean="0">
                <a:solidFill>
                  <a:schemeClr val="accent6"/>
                </a:solidFill>
              </a:rPr>
              <a:t>единиц </a:t>
            </a:r>
          </a:p>
          <a:p>
            <a:pPr marL="4572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15616" y="764704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66813"/>
            <a:ext cx="2393504" cy="416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292" y="1866813"/>
            <a:ext cx="2232248" cy="2718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8682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372168"/>
            <a:ext cx="7550224" cy="10730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0,1,2,3,4,5,6,7,8,9.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560840" cy="34747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Мариупольский математик </a:t>
            </a:r>
            <a:r>
              <a:rPr lang="ru-RU" dirty="0" err="1"/>
              <a:t>С.Ф.Клюйков</a:t>
            </a:r>
            <a:r>
              <a:rPr lang="ru-RU" dirty="0"/>
              <a:t> также внес свой вклад в определение понятия числа: «</a:t>
            </a:r>
            <a:r>
              <a:rPr lang="ru-RU" dirty="0">
                <a:solidFill>
                  <a:srgbClr val="FF0000"/>
                </a:solidFill>
              </a:rPr>
              <a:t>Числа</a:t>
            </a:r>
            <a:r>
              <a:rPr lang="ru-RU" dirty="0"/>
              <a:t> – это математические модели реального мира, придуманные человеком для его познания». </a:t>
            </a:r>
            <a:r>
              <a:rPr lang="ru-RU" dirty="0">
                <a:solidFill>
                  <a:srgbClr val="FF0000"/>
                </a:solidFill>
              </a:rPr>
              <a:t>Число</a:t>
            </a:r>
            <a:r>
              <a:rPr lang="ru-RU" dirty="0"/>
              <a:t>́ — абстракция, используемая для количественной характеристики объектов. Возникнув ещё в первобытном обществе из потребностей счёта, понятие числа изменялось и обогащалось и превратилось в важнейшее математическое понятие. Письменными знаками (символами) для записи чисел служат </a:t>
            </a:r>
            <a:r>
              <a:rPr lang="ru-RU" dirty="0" smtClean="0"/>
              <a:t>цифры.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9381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509120"/>
            <a:ext cx="7334200" cy="1006048"/>
          </a:xfrm>
        </p:spPr>
        <p:txBody>
          <a:bodyPr/>
          <a:lstStyle/>
          <a:p>
            <a:r>
              <a:rPr lang="ru-RU" b="1" dirty="0"/>
              <a:t>Отрицательные числа в Египте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/>
              <a:t>Введение отрицательных величин впервые произошло у </a:t>
            </a:r>
            <a:r>
              <a:rPr lang="ru-RU" dirty="0" smtClean="0"/>
              <a:t>Диофанта(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древнегреческий </a:t>
            </a:r>
            <a:r>
              <a:rPr lang="ru-RU" dirty="0" smtClean="0">
                <a:solidFill>
                  <a:srgbClr val="FF0000"/>
                </a:solidFill>
              </a:rPr>
              <a:t>математик)</a:t>
            </a:r>
            <a:endParaRPr lang="ru-RU" dirty="0">
              <a:solidFill>
                <a:srgbClr val="FF0000"/>
              </a:solidFill>
            </a:endParaRPr>
          </a:p>
          <a:p>
            <a:pPr marL="45720" indent="0">
              <a:buNone/>
            </a:pPr>
            <a:r>
              <a:rPr lang="ru-RU" dirty="0" smtClean="0"/>
              <a:t> в</a:t>
            </a:r>
            <a:r>
              <a:rPr lang="en-US" dirty="0" smtClean="0"/>
              <a:t> III </a:t>
            </a:r>
            <a:r>
              <a:rPr lang="ru-RU" dirty="0" smtClean="0"/>
              <a:t>веке.</a:t>
            </a:r>
          </a:p>
          <a:p>
            <a:pPr marL="45720" indent="0">
              <a:buNone/>
            </a:pPr>
            <a:r>
              <a:rPr lang="ru-RU" dirty="0"/>
              <a:t>Он даже использовал специальный символ для них (сейчас мы в этом качестве используем знак «минус»). </a:t>
            </a:r>
          </a:p>
          <a:p>
            <a:pPr marL="45720" indent="0">
              <a:buNone/>
            </a:pPr>
            <a:r>
              <a:rPr lang="ru-RU" dirty="0">
                <a:solidFill>
                  <a:srgbClr val="FF0000"/>
                </a:solidFill>
              </a:rPr>
              <a:t>ДИОФАНТ Александрийский </a:t>
            </a:r>
            <a:r>
              <a:rPr lang="ru-RU" dirty="0" smtClean="0"/>
              <a:t> </a:t>
            </a:r>
            <a:r>
              <a:rPr lang="ru-RU" dirty="0"/>
              <a:t>формулирует правило знаков:  «Отрицательное, умноженное на отрицательное, дает положительное, тогда как отрицательное, умноженное на положительное, дает отрицательное» (то, что сейчас обычно формулируют: «Минус на минус дает плюс, минус на плюс дает минус»).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(–) (–) = (+), (–) (+) = (–). </a:t>
            </a:r>
          </a:p>
        </p:txBody>
      </p:sp>
      <p:pic>
        <p:nvPicPr>
          <p:cNvPr id="6" name="Picture 4" descr="dada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79722"/>
            <a:ext cx="1459789" cy="320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dada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862013"/>
            <a:ext cx="1382713" cy="285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411" y="3252293"/>
            <a:ext cx="129614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125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/>
              <a:t>Отрицательные числа в Древней Азии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      </a:t>
            </a:r>
            <a:r>
              <a:rPr lang="ru-RU" dirty="0"/>
              <a:t>В V-VI столетиях отрицательные числа появляются и очень широко распространяются в индийской математике. В Индии отрицательные числа систематически использовали в основном так, как это мы делаем сейчас. Индийские математики используют отрицательные числа с VII в. н. э.: </a:t>
            </a:r>
            <a:r>
              <a:rPr lang="ru-RU" dirty="0" err="1"/>
              <a:t>Брахмагупта</a:t>
            </a:r>
            <a:r>
              <a:rPr lang="ru-RU" dirty="0"/>
              <a:t> сформулировал правила арифметических действий с ними.  В его произведении  мы читаем: « имущество и имущество есть имущество, сумма двух долгов есть долг; сумма имущества и нуля есть имущество; сумма двух нулей есть нуль… Долг, который отнимают от нуля, становится имуществом, а имущество – долгом. Если нужно отнять имущество от долга, а долг от имущества, то берут их сумму».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00" y="4858080"/>
            <a:ext cx="2602575" cy="197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088" y="1127357"/>
            <a:ext cx="1841440" cy="20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0000" l="83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8" y="1412776"/>
            <a:ext cx="1043104" cy="1738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0557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 Отрицательные числа в Европе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49388" y="458336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Европе к идее отрицательного количества достаточно близко подошел в начале XIII столетия Леонардо Фибоначчи  Пизанский, однако в явном виде отрицательные числа </a:t>
            </a:r>
            <a:r>
              <a:rPr lang="ru-RU" dirty="0" smtClean="0"/>
              <a:t>применили </a:t>
            </a:r>
            <a:r>
              <a:rPr lang="ru-RU" dirty="0"/>
              <a:t>впервые в конце XV </a:t>
            </a:r>
            <a:r>
              <a:rPr lang="ru-RU" dirty="0" smtClean="0"/>
              <a:t>столетия. </a:t>
            </a:r>
            <a:r>
              <a:rPr lang="ru-RU" dirty="0"/>
              <a:t>В Европе </a:t>
            </a:r>
            <a:r>
              <a:rPr lang="ru-RU" dirty="0" smtClean="0"/>
              <a:t>долгое </a:t>
            </a:r>
            <a:r>
              <a:rPr lang="ru-RU" dirty="0"/>
              <a:t>время </a:t>
            </a:r>
            <a:r>
              <a:rPr lang="ru-RU" dirty="0">
                <a:solidFill>
                  <a:srgbClr val="FF0000"/>
                </a:solidFill>
              </a:rPr>
              <a:t>отрицательные числа </a:t>
            </a:r>
            <a:r>
              <a:rPr lang="ru-RU" dirty="0"/>
              <a:t>называли «ложными», «мнимыми» или «</a:t>
            </a:r>
            <a:r>
              <a:rPr lang="ru-RU" dirty="0" smtClean="0"/>
              <a:t>абсурдными». </a:t>
            </a:r>
            <a:r>
              <a:rPr lang="ru-RU" dirty="0"/>
              <a:t>Бомбелли и </a:t>
            </a:r>
            <a:r>
              <a:rPr lang="ru-RU" dirty="0" err="1"/>
              <a:t>Жирар</a:t>
            </a:r>
            <a:r>
              <a:rPr lang="ru-RU" dirty="0"/>
              <a:t> в своих трудах считали отрицательные числа вполне допустимыми и полезными, в частности, для обозначения нехватки чего-либо.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lumMod val="9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2051720" cy="269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20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</TotalTime>
  <Words>808</Words>
  <Application>Microsoft Office PowerPoint</Application>
  <PresentationFormat>Экран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История возникновения отрицательных чисел </vt:lpstr>
      <vt:lpstr>Содержание: </vt:lpstr>
      <vt:lpstr>Презентация PowerPoint</vt:lpstr>
      <vt:lpstr>Презентация PowerPoint</vt:lpstr>
      <vt:lpstr> Определение понятия  числа</vt:lpstr>
      <vt:lpstr>0,1,2,3,4,5,6,7,8,9.</vt:lpstr>
      <vt:lpstr>Отрицательные числа в Египте</vt:lpstr>
      <vt:lpstr> Отрицательные числа в Древней Азии</vt:lpstr>
      <vt:lpstr> Отрицательные числа в Европе</vt:lpstr>
      <vt:lpstr> Современное истолкование отрицательных чисел</vt:lpstr>
      <vt:lpstr> Вывод</vt:lpstr>
      <vt:lpstr>Список литературы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отрицательных чисел</dc:title>
  <dc:creator>Пользователь</dc:creator>
  <cp:lastModifiedBy>Пользователь</cp:lastModifiedBy>
  <cp:revision>41</cp:revision>
  <dcterms:created xsi:type="dcterms:W3CDTF">2010-12-19T11:43:49Z</dcterms:created>
  <dcterms:modified xsi:type="dcterms:W3CDTF">2010-12-22T14:23:41Z</dcterms:modified>
</cp:coreProperties>
</file>